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0" r:id="rId3"/>
    <p:sldId id="257" r:id="rId4"/>
    <p:sldId id="268" r:id="rId5"/>
    <p:sldId id="258" r:id="rId6"/>
    <p:sldId id="259" r:id="rId7"/>
    <p:sldId id="267" r:id="rId8"/>
    <p:sldId id="264" r:id="rId9"/>
    <p:sldId id="261" r:id="rId10"/>
    <p:sldId id="269"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684" autoAdjust="0"/>
  </p:normalViewPr>
  <p:slideViewPr>
    <p:cSldViewPr>
      <p:cViewPr>
        <p:scale>
          <a:sx n="80" d="100"/>
          <a:sy n="80" d="100"/>
        </p:scale>
        <p:origin x="42" y="-6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3/16/2017</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jpe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
          </p:nvPr>
        </p:nvSpPr>
        <p:spPr>
          <a:xfrm>
            <a:off x="5181600" y="3657600"/>
            <a:ext cx="3611495" cy="2743200"/>
          </a:xfrm>
        </p:spPr>
        <p:txBody>
          <a:bodyPr>
            <a:normAutofit fontScale="85000" lnSpcReduction="20000"/>
          </a:bodyPr>
          <a:lstStyle/>
          <a:p>
            <a:endParaRPr lang="en-US" sz="2000" dirty="0" smtClean="0">
              <a:solidFill>
                <a:srgbClr val="00B050"/>
              </a:solidFill>
            </a:endParaRPr>
          </a:p>
          <a:p>
            <a:r>
              <a:rPr lang="en-US" sz="2000" dirty="0" smtClean="0">
                <a:solidFill>
                  <a:srgbClr val="00B050"/>
                </a:solidFill>
              </a:rPr>
              <a:t>National Pedagogical College</a:t>
            </a:r>
          </a:p>
          <a:p>
            <a:r>
              <a:rPr lang="en-US" sz="2000" dirty="0" smtClean="0">
                <a:solidFill>
                  <a:srgbClr val="00B050"/>
                </a:solidFill>
              </a:rPr>
              <a:t>“C. </a:t>
            </a:r>
            <a:r>
              <a:rPr lang="en-US" sz="2000" dirty="0" err="1" smtClean="0">
                <a:solidFill>
                  <a:srgbClr val="00B050"/>
                </a:solidFill>
              </a:rPr>
              <a:t>Bratescu</a:t>
            </a:r>
            <a:r>
              <a:rPr lang="en-US" sz="2000" dirty="0" smtClean="0">
                <a:solidFill>
                  <a:srgbClr val="00B050"/>
                </a:solidFill>
              </a:rPr>
              <a:t>” </a:t>
            </a:r>
          </a:p>
          <a:p>
            <a:r>
              <a:rPr lang="en-US" sz="2000" dirty="0" smtClean="0">
                <a:solidFill>
                  <a:srgbClr val="00B050"/>
                </a:solidFill>
              </a:rPr>
              <a:t>Constanta, Romania</a:t>
            </a:r>
          </a:p>
          <a:p>
            <a:endParaRPr lang="en-US" sz="2000" dirty="0" smtClean="0">
              <a:solidFill>
                <a:srgbClr val="00B050"/>
              </a:solidFill>
            </a:endParaRPr>
          </a:p>
          <a:p>
            <a:endParaRPr lang="en-US" sz="2000" dirty="0" smtClean="0">
              <a:solidFill>
                <a:srgbClr val="00B050"/>
              </a:solidFill>
            </a:endParaRPr>
          </a:p>
          <a:p>
            <a:endParaRPr lang="en-US" sz="2000" dirty="0">
              <a:solidFill>
                <a:srgbClr val="00B050"/>
              </a:solidFill>
            </a:endParaRPr>
          </a:p>
          <a:p>
            <a:r>
              <a:rPr lang="en-US" sz="1600" dirty="0" smtClean="0">
                <a:solidFill>
                  <a:srgbClr val="00B050"/>
                </a:solidFill>
              </a:rPr>
              <a:t>                                   </a:t>
            </a:r>
            <a:r>
              <a:rPr lang="en-US" sz="1600" dirty="0" err="1" smtClean="0">
                <a:solidFill>
                  <a:srgbClr val="00B050"/>
                </a:solidFill>
              </a:rPr>
              <a:t>Igualada</a:t>
            </a:r>
            <a:r>
              <a:rPr lang="en-US" sz="1600" dirty="0">
                <a:solidFill>
                  <a:srgbClr val="00B050"/>
                </a:solidFill>
              </a:rPr>
              <a:t>, Spain, </a:t>
            </a:r>
          </a:p>
          <a:p>
            <a:r>
              <a:rPr lang="en-US" sz="1600" dirty="0" smtClean="0">
                <a:solidFill>
                  <a:srgbClr val="00B050"/>
                </a:solidFill>
              </a:rPr>
              <a:t>                                          March </a:t>
            </a:r>
            <a:r>
              <a:rPr lang="en-US" sz="1600" dirty="0">
                <a:solidFill>
                  <a:srgbClr val="00B050"/>
                </a:solidFill>
              </a:rPr>
              <a:t>2017</a:t>
            </a:r>
          </a:p>
          <a:p>
            <a:endParaRPr lang="en-US" sz="2000" dirty="0" smtClean="0">
              <a:solidFill>
                <a:srgbClr val="00B050"/>
              </a:solidFill>
            </a:endParaRPr>
          </a:p>
          <a:p>
            <a:endParaRPr lang="en-US" sz="2000" dirty="0">
              <a:solidFill>
                <a:srgbClr val="00B050"/>
              </a:solidFill>
            </a:endParaRPr>
          </a:p>
        </p:txBody>
      </p:sp>
      <p:pic>
        <p:nvPicPr>
          <p:cNvPr id="3074" name="Picture 2" descr="C:\Users\Enia\AppData\Local\Microsoft\Windows\INetCache\IE\20D47KUD\USE_280px[1].png"/>
          <p:cNvPicPr>
            <a:picLocks noGrp="1" noChangeAspect="1" noChangeArrowheads="1"/>
          </p:cNvPicPr>
          <p:nvPr>
            <p:ph sz="quarter" idx="4"/>
          </p:nvPr>
        </p:nvPicPr>
        <p:blipFill rotWithShape="1">
          <a:blip r:embed="rId2">
            <a:extLst>
              <a:ext uri="{28A0092B-C50C-407E-A947-70E740481C1C}">
                <a14:useLocalDpi xmlns:a14="http://schemas.microsoft.com/office/drawing/2010/main" val="0"/>
              </a:ext>
            </a:extLst>
          </a:blip>
          <a:srcRect l="3611" t="4200" b="13600"/>
          <a:stretch/>
        </p:blipFill>
        <p:spPr bwMode="auto">
          <a:xfrm>
            <a:off x="381000" y="2209800"/>
            <a:ext cx="3962400" cy="340692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431086" y="259524"/>
            <a:ext cx="7011234" cy="959676"/>
          </a:xfrm>
        </p:spPr>
        <p:txBody>
          <a:bodyPr>
            <a:normAutofit fontScale="90000"/>
          </a:bodyPr>
          <a:lstStyle/>
          <a:p>
            <a:pPr marL="0" indent="0" algn="ctr">
              <a:buNone/>
            </a:pPr>
            <a:r>
              <a:rPr lang="en-US" sz="2000" smtClean="0">
                <a:solidFill>
                  <a:schemeClr val="accent4">
                    <a:lumMod val="75000"/>
                  </a:schemeClr>
                </a:solidFill>
              </a:rPr>
              <a:t>PROGRAMME ERASMUS </a:t>
            </a:r>
            <a:r>
              <a:rPr lang="en-US" sz="2000">
                <a:solidFill>
                  <a:schemeClr val="accent4">
                    <a:lumMod val="75000"/>
                  </a:schemeClr>
                </a:solidFill>
              </a:rPr>
              <a:t>+ </a:t>
            </a:r>
            <a:r>
              <a:rPr lang="en-US" sz="2000" smtClean="0">
                <a:solidFill>
                  <a:schemeClr val="accent4">
                    <a:lumMod val="75000"/>
                  </a:schemeClr>
                </a:solidFill>
              </a:rPr>
              <a:t>PROJECT</a:t>
            </a:r>
            <a:r>
              <a:rPr lang="en-US" sz="2000" b="1" smtClean="0">
                <a:solidFill>
                  <a:schemeClr val="accent4">
                    <a:lumMod val="75000"/>
                  </a:schemeClr>
                </a:solidFill>
              </a:rPr>
              <a:t>- ,,</a:t>
            </a:r>
            <a:r>
              <a:rPr lang="en-US" sz="2000" b="1">
                <a:solidFill>
                  <a:schemeClr val="accent4">
                    <a:lumMod val="75000"/>
                  </a:schemeClr>
                </a:solidFill>
              </a:rPr>
              <a:t>ON THE MOVE IN EUROPE – </a:t>
            </a:r>
            <a:br>
              <a:rPr lang="en-US" sz="2000" b="1">
                <a:solidFill>
                  <a:schemeClr val="accent4">
                    <a:lumMod val="75000"/>
                  </a:schemeClr>
                </a:solidFill>
              </a:rPr>
            </a:br>
            <a:r>
              <a:rPr lang="en-US" sz="2000" b="1">
                <a:solidFill>
                  <a:schemeClr val="accent4">
                    <a:lumMod val="75000"/>
                  </a:schemeClr>
                </a:solidFill>
              </a:rPr>
              <a:t>TOWARDS A DEMOCRATIC MULTICULTURAL EUROPE” </a:t>
            </a:r>
            <a:r>
              <a:rPr lang="en-US" sz="2700">
                <a:solidFill>
                  <a:schemeClr val="accent4">
                    <a:lumMod val="75000"/>
                  </a:schemeClr>
                </a:solidFill>
              </a:rPr>
              <a:t/>
            </a:r>
            <a:br>
              <a:rPr lang="en-US" sz="2700">
                <a:solidFill>
                  <a:schemeClr val="accent4">
                    <a:lumMod val="75000"/>
                  </a:schemeClr>
                </a:solidFill>
              </a:rPr>
            </a:br>
            <a:r>
              <a:rPr lang="en-US" sz="1800">
                <a:solidFill>
                  <a:schemeClr val="accent4">
                    <a:lumMod val="75000"/>
                  </a:schemeClr>
                </a:solidFill>
              </a:rPr>
              <a:t>NR. 2016-1-DE03-KA219-022832_2</a:t>
            </a:r>
            <a:r>
              <a:rPr lang="en-US" sz="2000"/>
              <a:t/>
            </a:r>
            <a:br>
              <a:rPr lang="en-US" sz="2000"/>
            </a:br>
            <a:r>
              <a:rPr lang="en-US"/>
              <a:t>                          </a:t>
            </a:r>
            <a:r>
              <a:rPr lang="en-US" sz="800" smtClean="0"/>
              <a:t>.</a:t>
            </a:r>
            <a:endParaRPr lang="en-US" sz="80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1209" y="78292"/>
            <a:ext cx="734199" cy="56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84413"/>
            <a:ext cx="1219200" cy="455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3752" y="5943600"/>
            <a:ext cx="2225040" cy="756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8077" y="5943599"/>
            <a:ext cx="2225675" cy="756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0423" y="5943599"/>
            <a:ext cx="2225675" cy="756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8" y="5943599"/>
            <a:ext cx="2225675" cy="75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83938" y="1219200"/>
            <a:ext cx="7373009" cy="1077218"/>
          </a:xfrm>
          <a:prstGeom prst="rect">
            <a:avLst/>
          </a:prstGeom>
        </p:spPr>
        <p:txBody>
          <a:bodyPr wrap="square">
            <a:spAutoFit/>
          </a:bodyPr>
          <a:lstStyle/>
          <a:p>
            <a:pPr algn="ctr"/>
            <a:r>
              <a:rPr lang="en-US" sz="3200" b="1">
                <a:solidFill>
                  <a:srgbClr val="002060"/>
                </a:solidFill>
              </a:rPr>
              <a:t>A </a:t>
            </a:r>
            <a:r>
              <a:rPr lang="en-US" sz="3200" b="1" smtClean="0">
                <a:solidFill>
                  <a:srgbClr val="002060"/>
                </a:solidFill>
              </a:rPr>
              <a:t>BRIEF HISTORICAL PERSPECTIVE ON HUMAN MIGRATIONS IN ROMANIA</a:t>
            </a:r>
            <a:endParaRPr lang="en-US" sz="3200" b="1">
              <a:solidFill>
                <a:srgbClr val="002060"/>
              </a:solidFill>
            </a:endParaRPr>
          </a:p>
        </p:txBody>
      </p:sp>
    </p:spTree>
    <p:extLst>
      <p:ext uri="{BB962C8B-B14F-4D97-AF65-F5344CB8AC3E}">
        <p14:creationId xmlns:p14="http://schemas.microsoft.com/office/powerpoint/2010/main" val="2377231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Enia\AppData\Local\Microsoft\Windows\INetCache\IE\20D47KUD\Feet[1].jpg"/>
          <p:cNvPicPr>
            <a:picLocks noChangeAspect="1" noChangeArrowheads="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2941797">
            <a:off x="3512471" y="4873777"/>
            <a:ext cx="3034863" cy="1229119"/>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a:xfrm>
            <a:off x="2362200" y="838200"/>
            <a:ext cx="4724400" cy="639762"/>
          </a:xfrm>
        </p:spPr>
        <p:txBody>
          <a:bodyPr/>
          <a:lstStyle/>
          <a:p>
            <a:r>
              <a:rPr lang="en-US" sz="3200"/>
              <a:t>Immigration to Romania</a:t>
            </a:r>
          </a:p>
        </p:txBody>
      </p:sp>
      <p:sp>
        <p:nvSpPr>
          <p:cNvPr id="4" name="Text Placeholder 3"/>
          <p:cNvSpPr>
            <a:spLocks noGrp="1"/>
          </p:cNvSpPr>
          <p:nvPr>
            <p:ph type="body" sz="quarter" idx="3"/>
          </p:nvPr>
        </p:nvSpPr>
        <p:spPr>
          <a:xfrm>
            <a:off x="304800" y="4800600"/>
            <a:ext cx="4114800" cy="1828800"/>
          </a:xfrm>
        </p:spPr>
        <p:txBody>
          <a:bodyPr/>
          <a:lstStyle/>
          <a:p>
            <a:r>
              <a:rPr lang="en-US" sz="2000"/>
              <a:t>There were 198,839 immigrants living in Romania, of which 13,000 were refugees in 2015</a:t>
            </a:r>
          </a:p>
          <a:p>
            <a:endParaRPr lang="en-US"/>
          </a:p>
        </p:txBody>
      </p:sp>
      <p:sp>
        <p:nvSpPr>
          <p:cNvPr id="5" name="Content Placeholder 4"/>
          <p:cNvSpPr>
            <a:spLocks noGrp="1"/>
          </p:cNvSpPr>
          <p:nvPr>
            <p:ph sz="quarter" idx="4"/>
          </p:nvPr>
        </p:nvSpPr>
        <p:spPr>
          <a:xfrm>
            <a:off x="4432431" y="1219200"/>
            <a:ext cx="4646589" cy="4800599"/>
          </a:xfrm>
        </p:spPr>
        <p:txBody>
          <a:bodyPr>
            <a:noAutofit/>
          </a:bodyPr>
          <a:lstStyle/>
          <a:p>
            <a:pPr marL="45720" indent="0" algn="ctr">
              <a:buNone/>
            </a:pPr>
            <a:endParaRPr lang="en-US" sz="2400" smtClean="0"/>
          </a:p>
          <a:p>
            <a:pPr marL="45720" indent="0" algn="ctr">
              <a:buNone/>
            </a:pPr>
            <a:r>
              <a:rPr lang="en-US" sz="2400" smtClean="0"/>
              <a:t>Romania</a:t>
            </a:r>
            <a:r>
              <a:rPr lang="en-US" sz="2400"/>
              <a:t>, though not a </a:t>
            </a:r>
            <a:r>
              <a:rPr lang="en-US" sz="2400" smtClean="0"/>
              <a:t>very popular </a:t>
            </a:r>
            <a:r>
              <a:rPr lang="en-US" sz="2400"/>
              <a:t>destination for immigrants, has recently experienced a growing wave of immigration, mostly from </a:t>
            </a:r>
            <a:r>
              <a:rPr lang="en-US" sz="2400" smtClean="0"/>
              <a:t>the</a:t>
            </a:r>
          </a:p>
          <a:p>
            <a:pPr algn="ctr"/>
            <a:r>
              <a:rPr lang="en-US" sz="2000" smtClean="0"/>
              <a:t> </a:t>
            </a:r>
            <a:r>
              <a:rPr lang="en-US" sz="2200"/>
              <a:t>Republic of </a:t>
            </a:r>
            <a:r>
              <a:rPr lang="en-US" sz="2200" smtClean="0"/>
              <a:t>Moldova</a:t>
            </a:r>
          </a:p>
          <a:p>
            <a:pPr algn="ctr"/>
            <a:r>
              <a:rPr lang="en-US" sz="2200" smtClean="0"/>
              <a:t>Turkey </a:t>
            </a:r>
          </a:p>
          <a:p>
            <a:pPr algn="ctr"/>
            <a:r>
              <a:rPr lang="en-US" sz="2200" smtClean="0"/>
              <a:t>China</a:t>
            </a:r>
          </a:p>
          <a:p>
            <a:pPr algn="ctr"/>
            <a:r>
              <a:rPr lang="en-US" sz="2200" smtClean="0"/>
              <a:t>Africa </a:t>
            </a:r>
          </a:p>
          <a:p>
            <a:pPr algn="ctr"/>
            <a:r>
              <a:rPr lang="en-US" sz="2200" smtClean="0"/>
              <a:t>the </a:t>
            </a:r>
            <a:r>
              <a:rPr lang="en-US" sz="2200"/>
              <a:t>Middle </a:t>
            </a:r>
            <a:r>
              <a:rPr lang="en-US" sz="2200" smtClean="0"/>
              <a:t>East</a:t>
            </a:r>
          </a:p>
          <a:p>
            <a:pPr algn="ctr"/>
            <a:r>
              <a:rPr lang="en-US" sz="2200" smtClean="0"/>
              <a:t>the </a:t>
            </a:r>
            <a:r>
              <a:rPr lang="en-US" sz="2200"/>
              <a:t>former Soviet </a:t>
            </a:r>
            <a:r>
              <a:rPr lang="en-US" sz="2200" smtClean="0"/>
              <a:t>Union</a:t>
            </a:r>
          </a:p>
        </p:txBody>
      </p:sp>
      <p:sp>
        <p:nvSpPr>
          <p:cNvPr id="6" name="Title 5"/>
          <p:cNvSpPr>
            <a:spLocks noGrp="1"/>
          </p:cNvSpPr>
          <p:nvPr>
            <p:ph type="title"/>
          </p:nvPr>
        </p:nvSpPr>
        <p:spPr>
          <a:xfrm>
            <a:off x="1981200" y="152400"/>
            <a:ext cx="6705600" cy="762000"/>
          </a:xfrm>
        </p:spPr>
        <p:txBody>
          <a:bodyPr/>
          <a:lstStyle/>
          <a:p>
            <a:pPr marL="0" indent="0" algn="l">
              <a:buNone/>
            </a:pPr>
            <a:r>
              <a:rPr lang="en-US" sz="3600"/>
              <a:t>Actual migrations in Romania</a:t>
            </a:r>
            <a:r>
              <a:rPr lang="en-US"/>
              <a:t/>
            </a:r>
            <a:br>
              <a:rPr lang="en-US"/>
            </a:br>
            <a:endParaRPr lang="en-US"/>
          </a:p>
        </p:txBody>
      </p:sp>
      <p:pic>
        <p:nvPicPr>
          <p:cNvPr id="102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37192" y="1539785"/>
            <a:ext cx="3149007" cy="310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838200"/>
            <a:ext cx="14573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865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181600"/>
            <a:ext cx="5750511" cy="1143000"/>
          </a:xfrm>
        </p:spPr>
        <p:txBody>
          <a:bodyPr/>
          <a:lstStyle/>
          <a:p>
            <a:pPr marL="0" indent="0">
              <a:buNone/>
            </a:pPr>
            <a:r>
              <a:rPr lang="en-US" dirty="0" smtClean="0"/>
              <a:t>Romanian Team </a:t>
            </a:r>
            <a:r>
              <a:rPr lang="en-US" dirty="0" smtClean="0">
                <a:sym typeface="Wingdings" pitchFamily="2" charset="2"/>
              </a:rPr>
              <a:t> </a:t>
            </a:r>
            <a:endParaRPr lang="en-US" dirty="0"/>
          </a:p>
        </p:txBody>
      </p:sp>
      <p:sp>
        <p:nvSpPr>
          <p:cNvPr id="3" name="Content Placeholder 2"/>
          <p:cNvSpPr>
            <a:spLocks noGrp="1"/>
          </p:cNvSpPr>
          <p:nvPr>
            <p:ph sz="quarter" idx="13"/>
          </p:nvPr>
        </p:nvSpPr>
        <p:spPr>
          <a:xfrm>
            <a:off x="990600" y="1905000"/>
            <a:ext cx="3733800" cy="868681"/>
          </a:xfrm>
        </p:spPr>
        <p:txBody>
          <a:bodyPr>
            <a:noAutofit/>
          </a:bodyPr>
          <a:lstStyle/>
          <a:p>
            <a:pPr marL="45720" indent="0">
              <a:buNone/>
            </a:pPr>
            <a:r>
              <a:rPr lang="en-US" sz="4400" dirty="0" smtClean="0"/>
              <a:t>Thank you for your attention! </a:t>
            </a:r>
            <a:endParaRPr lang="en-US" sz="4400" dirty="0"/>
          </a:p>
        </p:txBody>
      </p:sp>
      <p:pic>
        <p:nvPicPr>
          <p:cNvPr id="205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953000" y="3151469"/>
            <a:ext cx="3340898" cy="187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tăText 3"/>
          <p:cNvSpPr txBox="1"/>
          <p:nvPr/>
        </p:nvSpPr>
        <p:spPr>
          <a:xfrm>
            <a:off x="16823" y="5029200"/>
            <a:ext cx="3581400" cy="1200329"/>
          </a:xfrm>
          <a:prstGeom prst="rect">
            <a:avLst/>
          </a:prstGeom>
          <a:noFill/>
        </p:spPr>
        <p:txBody>
          <a:bodyPr wrap="square" rtlCol="0">
            <a:spAutoFit/>
          </a:bodyPr>
          <a:lstStyle/>
          <a:p>
            <a:r>
              <a:rPr lang="en-US" dirty="0" smtClean="0"/>
              <a:t>A</a:t>
            </a:r>
            <a:r>
              <a:rPr lang="ro-RO" dirty="0" err="1" smtClean="0"/>
              <a:t>uthors</a:t>
            </a:r>
            <a:r>
              <a:rPr lang="en-US" dirty="0" smtClean="0"/>
              <a:t>:</a:t>
            </a:r>
            <a:br>
              <a:rPr lang="en-US" dirty="0" smtClean="0"/>
            </a:br>
            <a:r>
              <a:rPr lang="en-US" dirty="0" err="1" smtClean="0"/>
              <a:t>Prof.Dr</a:t>
            </a:r>
            <a:r>
              <a:rPr lang="en-US" dirty="0" smtClean="0"/>
              <a:t>. </a:t>
            </a:r>
            <a:r>
              <a:rPr lang="en-US" dirty="0" err="1" smtClean="0"/>
              <a:t>Popescu</a:t>
            </a:r>
            <a:r>
              <a:rPr lang="en-US" dirty="0" smtClean="0"/>
              <a:t> </a:t>
            </a:r>
            <a:r>
              <a:rPr lang="en-US" dirty="0" err="1" smtClean="0"/>
              <a:t>Polixenia</a:t>
            </a:r>
            <a:r>
              <a:rPr lang="en-US" dirty="0" smtClean="0"/>
              <a:t/>
            </a:r>
            <a:br>
              <a:rPr lang="en-US" dirty="0" smtClean="0"/>
            </a:br>
            <a:r>
              <a:rPr lang="en-US" dirty="0" err="1" smtClean="0"/>
              <a:t>Andoni</a:t>
            </a:r>
            <a:r>
              <a:rPr lang="en-US" dirty="0" smtClean="0"/>
              <a:t> </a:t>
            </a:r>
            <a:r>
              <a:rPr lang="en-US" dirty="0" err="1" smtClean="0"/>
              <a:t>Iliuta-Laurentiu</a:t>
            </a:r>
            <a:r>
              <a:rPr lang="en-US" dirty="0" smtClean="0"/>
              <a:t/>
            </a:r>
            <a:br>
              <a:rPr lang="en-US" dirty="0" smtClean="0"/>
            </a:br>
            <a:r>
              <a:rPr lang="en-US" dirty="0" err="1" smtClean="0"/>
              <a:t>Cristurean</a:t>
            </a:r>
            <a:r>
              <a:rPr lang="en-US" dirty="0" smtClean="0"/>
              <a:t> </a:t>
            </a:r>
            <a:r>
              <a:rPr lang="en-US" dirty="0" err="1" smtClean="0"/>
              <a:t>Cezar</a:t>
            </a:r>
            <a:r>
              <a:rPr lang="en-US" dirty="0" smtClean="0"/>
              <a:t> </a:t>
            </a:r>
            <a:r>
              <a:rPr lang="en-US" dirty="0" err="1" smtClean="0"/>
              <a:t>Vasile</a:t>
            </a:r>
            <a:endParaRPr lang="ro-RO" dirty="0"/>
          </a:p>
        </p:txBody>
      </p:sp>
      <p:pic>
        <p:nvPicPr>
          <p:cNvPr id="1026" name="Picture 2" descr="C:\Users\Laurentiu\Desktop\1f1f7-1f1f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5324564"/>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341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006" t="4539" r="3579" b="6691"/>
          <a:stretch/>
        </p:blipFill>
        <p:spPr bwMode="auto">
          <a:xfrm>
            <a:off x="4944092" y="3276600"/>
            <a:ext cx="332152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0" y="160317"/>
            <a:ext cx="9144000" cy="677883"/>
          </a:xfrm>
        </p:spPr>
        <p:txBody>
          <a:bodyPr>
            <a:normAutofit fontScale="90000"/>
          </a:bodyPr>
          <a:lstStyle/>
          <a:p>
            <a:pPr marL="0" indent="0" algn="ctr">
              <a:buNone/>
            </a:pPr>
            <a:r>
              <a:rPr lang="en-US" sz="4000">
                <a:solidFill>
                  <a:srgbClr val="002060"/>
                </a:solidFill>
              </a:rPr>
              <a:t>The history that has shaped </a:t>
            </a:r>
            <a:r>
              <a:rPr lang="en-US" sz="4000" smtClean="0">
                <a:solidFill>
                  <a:srgbClr val="002060"/>
                </a:solidFill>
              </a:rPr>
              <a:t>Romania</a:t>
            </a:r>
            <a:r>
              <a:rPr lang="en-US" sz="3700" smtClean="0">
                <a:solidFill>
                  <a:srgbClr val="002060"/>
                </a:solidFill>
              </a:rPr>
              <a:t> </a:t>
            </a:r>
            <a:br>
              <a:rPr lang="en-US" sz="3700" smtClean="0">
                <a:solidFill>
                  <a:srgbClr val="002060"/>
                </a:solidFill>
              </a:rPr>
            </a:br>
            <a:endParaRPr lang="en-US" sz="3200">
              <a:solidFill>
                <a:srgbClr val="002060"/>
              </a:solidFill>
            </a:endParaRPr>
          </a:p>
        </p:txBody>
      </p:sp>
      <p:sp>
        <p:nvSpPr>
          <p:cNvPr id="5" name="Content Placeholder 4"/>
          <p:cNvSpPr>
            <a:spLocks noGrp="1"/>
          </p:cNvSpPr>
          <p:nvPr>
            <p:ph sz="quarter" idx="14"/>
          </p:nvPr>
        </p:nvSpPr>
        <p:spPr>
          <a:xfrm>
            <a:off x="198684" y="1725881"/>
            <a:ext cx="8746632" cy="5105400"/>
          </a:xfrm>
        </p:spPr>
        <p:txBody>
          <a:bodyPr numCol="2">
            <a:normAutofit/>
          </a:bodyPr>
          <a:lstStyle/>
          <a:p>
            <a:pPr marL="0" indent="0" algn="ctr">
              <a:buNone/>
            </a:pPr>
            <a:r>
              <a:rPr lang="en-US" b="1" smtClean="0">
                <a:solidFill>
                  <a:srgbClr val="0070C0"/>
                </a:solidFill>
              </a:rPr>
              <a:t>Romania </a:t>
            </a:r>
            <a:r>
              <a:rPr lang="en-US" b="1">
                <a:solidFill>
                  <a:srgbClr val="0070C0"/>
                </a:solidFill>
              </a:rPr>
              <a:t>has been inhabited since the Paleolithic </a:t>
            </a:r>
            <a:r>
              <a:rPr lang="en-US" b="1" smtClean="0">
                <a:solidFill>
                  <a:srgbClr val="0070C0"/>
                </a:solidFill>
              </a:rPr>
              <a:t>Age, as </a:t>
            </a:r>
            <a:r>
              <a:rPr lang="en-US" b="1">
                <a:solidFill>
                  <a:srgbClr val="0070C0"/>
                </a:solidFill>
              </a:rPr>
              <a:t>evidenced by carved stone tools unearthed there</a:t>
            </a:r>
            <a:r>
              <a:rPr lang="en-US" b="1" smtClean="0">
                <a:solidFill>
                  <a:srgbClr val="0070C0"/>
                </a:solidFill>
              </a:rPr>
              <a:t>.</a:t>
            </a:r>
          </a:p>
          <a:p>
            <a:pPr marL="0" indent="0">
              <a:buNone/>
            </a:pPr>
            <a:endParaRPr lang="en-US" sz="900" smtClean="0"/>
          </a:p>
          <a:p>
            <a:pPr marL="0" indent="0">
              <a:buNone/>
            </a:pPr>
            <a:r>
              <a:rPr lang="en-US" sz="2000">
                <a:solidFill>
                  <a:srgbClr val="FF0000"/>
                </a:solidFill>
              </a:rPr>
              <a:t>3,000 B.C.</a:t>
            </a:r>
          </a:p>
          <a:p>
            <a:pPr marL="0" indent="0">
              <a:buNone/>
            </a:pPr>
            <a:r>
              <a:rPr lang="en-US" b="1" smtClean="0">
                <a:solidFill>
                  <a:srgbClr val="0070C0"/>
                </a:solidFill>
              </a:rPr>
              <a:t>Thracian </a:t>
            </a:r>
            <a:r>
              <a:rPr lang="en-US" b="1">
                <a:solidFill>
                  <a:srgbClr val="0070C0"/>
                </a:solidFill>
              </a:rPr>
              <a:t>tribes </a:t>
            </a:r>
            <a:r>
              <a:rPr lang="en-US"/>
              <a:t>of Indo-European origin, </a:t>
            </a:r>
            <a:r>
              <a:rPr lang="en-US" smtClean="0"/>
              <a:t>who </a:t>
            </a:r>
            <a:r>
              <a:rPr lang="en-US"/>
              <a:t>migrated </a:t>
            </a:r>
            <a:r>
              <a:rPr lang="en-US" smtClean="0"/>
              <a:t>from </a:t>
            </a:r>
            <a:r>
              <a:rPr lang="en-US"/>
              <a:t>Asia, </a:t>
            </a:r>
            <a:r>
              <a:rPr lang="en-US" smtClean="0">
                <a:solidFill>
                  <a:srgbClr val="0070C0"/>
                </a:solidFill>
              </a:rPr>
              <a:t>occupied </a:t>
            </a:r>
            <a:r>
              <a:rPr lang="en-US">
                <a:solidFill>
                  <a:srgbClr val="0070C0"/>
                </a:solidFill>
              </a:rPr>
              <a:t>the actual </a:t>
            </a:r>
            <a:r>
              <a:rPr lang="en-US" smtClean="0">
                <a:solidFill>
                  <a:srgbClr val="0070C0"/>
                </a:solidFill>
              </a:rPr>
              <a:t>territory </a:t>
            </a:r>
            <a:r>
              <a:rPr lang="en-US">
                <a:solidFill>
                  <a:srgbClr val="0070C0"/>
                </a:solidFill>
              </a:rPr>
              <a:t>of Romania</a:t>
            </a:r>
            <a:r>
              <a:rPr lang="en-US" smtClean="0"/>
              <a:t>.</a:t>
            </a:r>
          </a:p>
          <a:p>
            <a:pPr marL="0" indent="0">
              <a:buNone/>
            </a:pPr>
            <a:endParaRPr lang="en-US" sz="900"/>
          </a:p>
          <a:p>
            <a:pPr marL="0" indent="0">
              <a:buNone/>
            </a:pPr>
            <a:r>
              <a:rPr lang="en-US" sz="2000" smtClean="0">
                <a:solidFill>
                  <a:srgbClr val="FF0000"/>
                </a:solidFill>
              </a:rPr>
              <a:t>2,000 B.C. </a:t>
            </a:r>
            <a:r>
              <a:rPr lang="en-US" sz="2000" smtClean="0"/>
              <a:t>A </a:t>
            </a:r>
            <a:r>
              <a:rPr lang="en-US" sz="2000"/>
              <a:t>distinctive Thracian sub-group emerged in what is </a:t>
            </a:r>
            <a:r>
              <a:rPr lang="en-US" sz="2000" smtClean="0"/>
              <a:t>now Romania.The </a:t>
            </a:r>
            <a:r>
              <a:rPr lang="en-US" sz="2000"/>
              <a:t>Greeks called these people </a:t>
            </a:r>
            <a:r>
              <a:rPr lang="en-US" sz="2000" b="1" i="1"/>
              <a:t>Getae</a:t>
            </a:r>
            <a:r>
              <a:rPr lang="en-US" sz="2000"/>
              <a:t>, but to the Romans they were </a:t>
            </a:r>
            <a:r>
              <a:rPr lang="en-US" sz="2000" b="1" i="1" smtClean="0"/>
              <a:t>Dacians</a:t>
            </a:r>
            <a:r>
              <a:rPr lang="en-US" sz="2000" smtClean="0"/>
              <a:t>; Herodotus </a:t>
            </a:r>
            <a:r>
              <a:rPr lang="en-US" sz="2000"/>
              <a:t>called them </a:t>
            </a:r>
            <a:r>
              <a:rPr lang="en-US" sz="2000" i="1">
                <a:solidFill>
                  <a:schemeClr val="accent3">
                    <a:lumMod val="50000"/>
                  </a:schemeClr>
                </a:solidFill>
              </a:rPr>
              <a:t>"the fairest and most courageous of </a:t>
            </a:r>
            <a:r>
              <a:rPr lang="en-US" sz="2000" i="1" smtClean="0">
                <a:solidFill>
                  <a:schemeClr val="accent3">
                    <a:lumMod val="50000"/>
                  </a:schemeClr>
                </a:solidFill>
              </a:rPr>
              <a:t>men“</a:t>
            </a:r>
            <a:r>
              <a:rPr lang="en-US" sz="2000" smtClean="0"/>
              <a:t>, because </a:t>
            </a:r>
            <a:r>
              <a:rPr lang="en-US" sz="2000"/>
              <a:t>they believed in the immortality of the soul and were not afraid to die</a:t>
            </a:r>
            <a:r>
              <a:rPr lang="en-US"/>
              <a:t>.</a:t>
            </a:r>
          </a:p>
        </p:txBody>
      </p:sp>
      <p:sp>
        <p:nvSpPr>
          <p:cNvPr id="2" name="Rectangle 1"/>
          <p:cNvSpPr/>
          <p:nvPr/>
        </p:nvSpPr>
        <p:spPr>
          <a:xfrm>
            <a:off x="2218631" y="914400"/>
            <a:ext cx="4706738" cy="584775"/>
          </a:xfrm>
          <a:prstGeom prst="rect">
            <a:avLst/>
          </a:prstGeom>
        </p:spPr>
        <p:txBody>
          <a:bodyPr wrap="none">
            <a:spAutoFit/>
          </a:bodyPr>
          <a:lstStyle/>
          <a:p>
            <a:r>
              <a:rPr lang="en-US" sz="3200" b="1">
                <a:solidFill>
                  <a:srgbClr val="002060"/>
                </a:solidFill>
                <a:effectLst>
                  <a:reflection blurRad="6350" stA="55000" endA="300" endPos="45500" dir="5400000" sy="-100000" algn="bl" rotWithShape="0"/>
                </a:effectLst>
                <a:ea typeface="+mj-ea"/>
                <a:cs typeface="+mj-cs"/>
              </a:rPr>
              <a:t>-the first tribes settled </a:t>
            </a:r>
            <a:endParaRPr lang="en-US"/>
          </a:p>
        </p:txBody>
      </p:sp>
    </p:spTree>
    <p:extLst>
      <p:ext uri="{BB962C8B-B14F-4D97-AF65-F5344CB8AC3E}">
        <p14:creationId xmlns:p14="http://schemas.microsoft.com/office/powerpoint/2010/main" val="163420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Enia\AppData\Local\Microsoft\Windows\INetCache\IE\M0I17NBX\ships,boats,barcos,veleros,png,clipart_(2)[1].png"/>
          <p:cNvPicPr>
            <a:picLocks noChangeAspect="1" noChangeArrowheads="1"/>
          </p:cNvPicPr>
          <p:nvPr/>
        </p:nvPicPr>
        <p:blipFill>
          <a:blip r:embed="rId2">
            <a:extLst>
              <a:ext uri="{BEBA8EAE-BF5A-486C-A8C5-ECC9F3942E4B}">
                <a14:imgProps xmlns:a14="http://schemas.microsoft.com/office/drawing/2010/main">
                  <a14:imgLayer r:embed="rId3">
                    <a14:imgEffect>
                      <a14:artisticPencilSketch/>
                    </a14:imgEffect>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676400" y="1086164"/>
            <a:ext cx="6715736" cy="56149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00200" y="152400"/>
            <a:ext cx="5867400" cy="792162"/>
          </a:xfrm>
        </p:spPr>
        <p:txBody>
          <a:bodyPr>
            <a:normAutofit/>
          </a:bodyPr>
          <a:lstStyle/>
          <a:p>
            <a:pPr marL="0" indent="0">
              <a:buNone/>
            </a:pPr>
            <a:r>
              <a:rPr lang="en-US" sz="4000" smtClean="0">
                <a:solidFill>
                  <a:srgbClr val="002060"/>
                </a:solidFill>
              </a:rPr>
              <a:t>Waves of Immigration</a:t>
            </a:r>
            <a:endParaRPr lang="en-US" sz="4000">
              <a:solidFill>
                <a:srgbClr val="002060"/>
              </a:solidFill>
            </a:endParaRPr>
          </a:p>
        </p:txBody>
      </p:sp>
      <p:sp>
        <p:nvSpPr>
          <p:cNvPr id="3" name="Content Placeholder 2"/>
          <p:cNvSpPr>
            <a:spLocks noGrp="1"/>
          </p:cNvSpPr>
          <p:nvPr>
            <p:ph sz="quarter" idx="13"/>
          </p:nvPr>
        </p:nvSpPr>
        <p:spPr>
          <a:xfrm>
            <a:off x="228600" y="990600"/>
            <a:ext cx="8458200" cy="4495800"/>
          </a:xfrm>
        </p:spPr>
        <p:txBody>
          <a:bodyPr>
            <a:normAutofit fontScale="85000" lnSpcReduction="10000"/>
          </a:bodyPr>
          <a:lstStyle/>
          <a:p>
            <a:pPr marL="0" indent="0" algn="ctr">
              <a:buNone/>
            </a:pPr>
            <a:r>
              <a:rPr lang="en-US" sz="3000" b="1">
                <a:solidFill>
                  <a:srgbClr val="0070C0"/>
                </a:solidFill>
              </a:rPr>
              <a:t>Greeks arrived and </a:t>
            </a:r>
            <a:r>
              <a:rPr lang="en-US" sz="3000" b="1" smtClean="0">
                <a:solidFill>
                  <a:srgbClr val="0070C0"/>
                </a:solidFill>
              </a:rPr>
              <a:t>settled</a:t>
            </a:r>
            <a:endParaRPr lang="en-US" sz="3000" b="1">
              <a:solidFill>
                <a:srgbClr val="0070C0"/>
              </a:solidFill>
            </a:endParaRPr>
          </a:p>
          <a:p>
            <a:pPr marL="0" indent="0" algn="ctr">
              <a:buNone/>
            </a:pPr>
            <a:r>
              <a:rPr lang="en-US" sz="3000" b="1" smtClean="0">
                <a:solidFill>
                  <a:srgbClr val="0070C0"/>
                </a:solidFill>
              </a:rPr>
              <a:t>colonies on the western coast of Black Sea </a:t>
            </a:r>
            <a:r>
              <a:rPr lang="en-US" sz="2800" b="1" smtClean="0">
                <a:solidFill>
                  <a:srgbClr val="0070C0"/>
                </a:solidFill>
              </a:rPr>
              <a:t> </a:t>
            </a:r>
            <a:r>
              <a:rPr lang="en-US" sz="2400" smtClean="0">
                <a:solidFill>
                  <a:srgbClr val="FF0000"/>
                </a:solidFill>
              </a:rPr>
              <a:t>700 B.C.</a:t>
            </a:r>
          </a:p>
          <a:p>
            <a:pPr marL="0" indent="0" algn="ctr">
              <a:buNone/>
            </a:pPr>
            <a:endParaRPr lang="en-US" sz="900" b="1" smtClean="0">
              <a:solidFill>
                <a:srgbClr val="0070C0"/>
              </a:solidFill>
            </a:endParaRPr>
          </a:p>
          <a:p>
            <a:r>
              <a:rPr lang="en-US" sz="2800" b="1" i="1" smtClean="0"/>
              <a:t>Histria</a:t>
            </a:r>
            <a:r>
              <a:rPr lang="en-US" sz="2800" smtClean="0"/>
              <a:t> or </a:t>
            </a:r>
            <a:r>
              <a:rPr lang="en-US" sz="2800" i="1" smtClean="0"/>
              <a:t>Istros</a:t>
            </a:r>
            <a:r>
              <a:rPr lang="en-US" sz="2800" smtClean="0"/>
              <a:t> - </a:t>
            </a:r>
            <a:r>
              <a:rPr lang="en-US" sz="2800" i="1" smtClean="0"/>
              <a:t>the </a:t>
            </a:r>
            <a:r>
              <a:rPr lang="en-US" sz="2800" i="1"/>
              <a:t>first urban settlement </a:t>
            </a:r>
            <a:r>
              <a:rPr lang="en-US" sz="2800" i="1" smtClean="0"/>
              <a:t>(“</a:t>
            </a:r>
            <a:r>
              <a:rPr lang="en-US" sz="2800" b="1" i="1" smtClean="0"/>
              <a:t>polis”</a:t>
            </a:r>
            <a:r>
              <a:rPr lang="en-US" sz="2800" i="1" smtClean="0"/>
              <a:t>) on Romanian territory</a:t>
            </a:r>
            <a:r>
              <a:rPr lang="en-US" sz="2800" smtClean="0"/>
              <a:t>; situated near the mouths of the Danube, the city went through Roman rule, until the invasions in 7 th century when was abandoned.</a:t>
            </a:r>
          </a:p>
          <a:p>
            <a:r>
              <a:rPr lang="en-US" sz="2800" b="1" smtClean="0"/>
              <a:t>Tomis</a:t>
            </a:r>
            <a:r>
              <a:rPr lang="en-US" sz="2800" smtClean="0"/>
              <a:t> </a:t>
            </a:r>
            <a:r>
              <a:rPr lang="en-US" sz="2800"/>
              <a:t>(or Tomi), the actual city of Constanta – was the second Greek colony on the Black Sea </a:t>
            </a:r>
            <a:r>
              <a:rPr lang="en-US" sz="2800" smtClean="0"/>
              <a:t>shore, founded for commercial exchanges  with the  local  Getic populations; this is the city we come from.</a:t>
            </a:r>
            <a:endParaRPr lang="en-US" sz="2800"/>
          </a:p>
          <a:p>
            <a:r>
              <a:rPr lang="en-US" sz="2800" b="1" smtClean="0"/>
              <a:t>Callatis </a:t>
            </a:r>
            <a:r>
              <a:rPr lang="en-US" sz="2800" smtClean="0"/>
              <a:t>– the actual city of Mangalia</a:t>
            </a:r>
            <a:r>
              <a:rPr lang="en-US" sz="2800"/>
              <a:t>.</a:t>
            </a:r>
            <a:r>
              <a:rPr lang="en-US" sz="2800" smtClean="0"/>
              <a:t> </a:t>
            </a:r>
            <a:endParaRPr lang="en-US" sz="2800"/>
          </a:p>
        </p:txBody>
      </p:sp>
      <p:pic>
        <p:nvPicPr>
          <p:cNvPr id="2051" name="Picture 3" descr="C:\Users\Enia\AppData\Local\Microsoft\Windows\INetCache\IE\20D47KUD\sailboat-37725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29635"/>
            <a:ext cx="772136" cy="551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395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5791200" cy="762000"/>
          </a:xfrm>
        </p:spPr>
        <p:txBody>
          <a:bodyPr/>
          <a:lstStyle/>
          <a:p>
            <a:pPr marL="0" indent="0">
              <a:buNone/>
            </a:pPr>
            <a:r>
              <a:rPr lang="en-US" sz="4000">
                <a:solidFill>
                  <a:srgbClr val="002060"/>
                </a:solidFill>
                <a:effectLst>
                  <a:reflection blurRad="6350" stA="55000" endA="300" endPos="45500" dir="5400000" sy="-100000" algn="bl" rotWithShape="0"/>
                </a:effectLst>
              </a:rPr>
              <a:t>Waves of Immigration</a:t>
            </a:r>
            <a:endParaRPr lang="en-US"/>
          </a:p>
        </p:txBody>
      </p:sp>
      <p:sp>
        <p:nvSpPr>
          <p:cNvPr id="3" name="Content Placeholder 2"/>
          <p:cNvSpPr>
            <a:spLocks noGrp="1"/>
          </p:cNvSpPr>
          <p:nvPr>
            <p:ph idx="1"/>
          </p:nvPr>
        </p:nvSpPr>
        <p:spPr>
          <a:xfrm>
            <a:off x="4593515" y="1524000"/>
            <a:ext cx="4017085" cy="4876800"/>
          </a:xfrm>
        </p:spPr>
        <p:txBody>
          <a:bodyPr>
            <a:normAutofit/>
          </a:bodyPr>
          <a:lstStyle/>
          <a:p>
            <a:pPr marL="45720" indent="0">
              <a:buNone/>
            </a:pPr>
            <a:endParaRPr lang="en-US" smtClean="0"/>
          </a:p>
          <a:p>
            <a:pPr marL="45720" indent="0">
              <a:buNone/>
            </a:pPr>
            <a:endParaRPr lang="en-US"/>
          </a:p>
          <a:p>
            <a:pPr marL="45720" indent="0">
              <a:buNone/>
            </a:pPr>
            <a:endParaRPr lang="en-US" smtClean="0"/>
          </a:p>
          <a:p>
            <a:pPr marL="45720" indent="0">
              <a:buNone/>
            </a:pPr>
            <a:endParaRPr lang="en-US"/>
          </a:p>
          <a:p>
            <a:pPr marL="45720" indent="0">
              <a:buNone/>
            </a:pPr>
            <a:endParaRPr lang="en-US" smtClean="0"/>
          </a:p>
          <a:p>
            <a:pPr marL="45720" indent="0">
              <a:buNone/>
            </a:pPr>
            <a:endParaRPr lang="en-US"/>
          </a:p>
          <a:p>
            <a:pPr marL="45720" indent="0" algn="ctr">
              <a:buNone/>
            </a:pPr>
            <a:r>
              <a:rPr lang="en-US" smtClean="0"/>
              <a:t>  </a:t>
            </a:r>
            <a:r>
              <a:rPr lang="en-US" b="1" smtClean="0"/>
              <a:t>Tropaeum Traiani </a:t>
            </a:r>
            <a:r>
              <a:rPr lang="en-US" sz="2000" b="1" smtClean="0"/>
              <a:t>(</a:t>
            </a:r>
            <a:r>
              <a:rPr lang="en-US" sz="2000" smtClean="0"/>
              <a:t>monument in the honor of Emperor Trajan-in Adamclisi    (55 km from Constanta, our city)</a:t>
            </a:r>
            <a:endParaRPr lang="en-US" sz="2000"/>
          </a:p>
        </p:txBody>
      </p:sp>
      <p:sp>
        <p:nvSpPr>
          <p:cNvPr id="4" name="Text Placeholder 3"/>
          <p:cNvSpPr>
            <a:spLocks noGrp="1"/>
          </p:cNvSpPr>
          <p:nvPr>
            <p:ph type="body" sz="half" idx="2"/>
          </p:nvPr>
        </p:nvSpPr>
        <p:spPr>
          <a:xfrm>
            <a:off x="838200" y="1524000"/>
            <a:ext cx="3810000" cy="4724400"/>
          </a:xfrm>
        </p:spPr>
        <p:txBody>
          <a:bodyPr>
            <a:normAutofit fontScale="92500"/>
          </a:bodyPr>
          <a:lstStyle/>
          <a:p>
            <a:pPr algn="ctr"/>
            <a:r>
              <a:rPr lang="en-US" sz="2400"/>
              <a:t>After Dacian civilization reaches its peak, </a:t>
            </a:r>
            <a:r>
              <a:rPr lang="en-US" sz="2400" b="1" i="1">
                <a:solidFill>
                  <a:srgbClr val="0070C0"/>
                </a:solidFill>
              </a:rPr>
              <a:t>Romans</a:t>
            </a:r>
            <a:r>
              <a:rPr lang="en-US" sz="2400"/>
              <a:t> conquer and colonize </a:t>
            </a:r>
            <a:r>
              <a:rPr lang="en-US" sz="2400" smtClean="0"/>
              <a:t>Dacia with an impresive number of colonists originarly from all the Empire and even Westrern Asia.</a:t>
            </a:r>
          </a:p>
          <a:p>
            <a:pPr algn="ctr"/>
            <a:r>
              <a:rPr lang="en-US" sz="2400" smtClean="0"/>
              <a:t>So, Dacia becomes </a:t>
            </a:r>
            <a:r>
              <a:rPr lang="en-US" sz="2400"/>
              <a:t>a province of the Roman </a:t>
            </a:r>
            <a:r>
              <a:rPr lang="en-US" sz="2400" smtClean="0"/>
              <a:t>Empire (</a:t>
            </a:r>
            <a:r>
              <a:rPr lang="en-US" sz="2200" smtClean="0">
                <a:solidFill>
                  <a:srgbClr val="FF0000"/>
                </a:solidFill>
              </a:rPr>
              <a:t>106-274 A.D</a:t>
            </a:r>
            <a:r>
              <a:rPr lang="en-US" sz="2400" smtClean="0"/>
              <a:t>).</a:t>
            </a:r>
            <a:endParaRPr lang="en-US" sz="2400"/>
          </a:p>
          <a:p>
            <a:pPr algn="ctr"/>
            <a:r>
              <a:rPr lang="en-US" sz="2400"/>
              <a:t>Dacians gradually adopt numerous elements of the conquerors' language.</a:t>
            </a:r>
          </a:p>
        </p:txBody>
      </p:sp>
      <p:sp>
        <p:nvSpPr>
          <p:cNvPr id="5" name="TextBox 4"/>
          <p:cNvSpPr txBox="1"/>
          <p:nvPr/>
        </p:nvSpPr>
        <p:spPr>
          <a:xfrm>
            <a:off x="228600" y="914400"/>
            <a:ext cx="8763000" cy="492443"/>
          </a:xfrm>
          <a:prstGeom prst="rect">
            <a:avLst/>
          </a:prstGeom>
          <a:noFill/>
        </p:spPr>
        <p:txBody>
          <a:bodyPr wrap="square" rtlCol="0">
            <a:spAutoFit/>
          </a:bodyPr>
          <a:lstStyle/>
          <a:p>
            <a:r>
              <a:rPr lang="en-US" sz="2600" b="1">
                <a:solidFill>
                  <a:srgbClr val="0070C0"/>
                </a:solidFill>
              </a:rPr>
              <a:t>Romans colonize Dacia (modern-today Romania) </a:t>
            </a:r>
            <a:r>
              <a:rPr lang="en-US" sz="2000" b="1">
                <a:solidFill>
                  <a:srgbClr val="FF0000"/>
                </a:solidFill>
              </a:rPr>
              <a:t>106 A.D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1524000"/>
            <a:ext cx="4076700" cy="316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903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53" y="76201"/>
            <a:ext cx="195614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00200" y="131789"/>
            <a:ext cx="6096000" cy="821383"/>
          </a:xfrm>
        </p:spPr>
        <p:txBody>
          <a:bodyPr>
            <a:normAutofit/>
          </a:bodyPr>
          <a:lstStyle/>
          <a:p>
            <a:pPr marL="0" indent="0">
              <a:buNone/>
            </a:pPr>
            <a:r>
              <a:rPr lang="en-US" sz="4000">
                <a:solidFill>
                  <a:srgbClr val="002060"/>
                </a:solidFill>
              </a:rPr>
              <a:t>Waves of Immigration</a:t>
            </a:r>
          </a:p>
        </p:txBody>
      </p:sp>
      <p:sp>
        <p:nvSpPr>
          <p:cNvPr id="3" name="Content Placeholder 2"/>
          <p:cNvSpPr>
            <a:spLocks noGrp="1"/>
          </p:cNvSpPr>
          <p:nvPr>
            <p:ph sz="quarter" idx="13"/>
          </p:nvPr>
        </p:nvSpPr>
        <p:spPr>
          <a:xfrm>
            <a:off x="412750" y="841580"/>
            <a:ext cx="8502650" cy="5406820"/>
          </a:xfrm>
        </p:spPr>
        <p:txBody>
          <a:bodyPr>
            <a:normAutofit fontScale="85000" lnSpcReduction="10000"/>
          </a:bodyPr>
          <a:lstStyle/>
          <a:p>
            <a:pPr marL="0" indent="0" algn="ctr">
              <a:buNone/>
            </a:pPr>
            <a:r>
              <a:rPr lang="en-US" sz="3800" b="1" dirty="0" smtClean="0">
                <a:solidFill>
                  <a:srgbClr val="0070C0"/>
                </a:solidFill>
              </a:rPr>
              <a:t>-The migrating peoples-</a:t>
            </a:r>
          </a:p>
          <a:p>
            <a:pPr marL="0" indent="0" algn="ctr">
              <a:buNone/>
            </a:pPr>
            <a:r>
              <a:rPr lang="en-US" sz="2800" b="1" dirty="0" smtClean="0">
                <a:solidFill>
                  <a:srgbClr val="0070C0"/>
                </a:solidFill>
              </a:rPr>
              <a:t>	     Nomadic </a:t>
            </a:r>
            <a:r>
              <a:rPr lang="en-US" sz="2800" b="1" dirty="0">
                <a:solidFill>
                  <a:srgbClr val="0070C0"/>
                </a:solidFill>
              </a:rPr>
              <a:t>tribes </a:t>
            </a:r>
            <a:r>
              <a:rPr lang="en-US" sz="2800" dirty="0">
                <a:solidFill>
                  <a:srgbClr val="0070C0"/>
                </a:solidFill>
              </a:rPr>
              <a:t>from Asia and Europe </a:t>
            </a:r>
            <a:r>
              <a:rPr lang="en-US" sz="2800" b="1" dirty="0">
                <a:solidFill>
                  <a:srgbClr val="0070C0"/>
                </a:solidFill>
              </a:rPr>
              <a:t>(Goths, </a:t>
            </a:r>
            <a:r>
              <a:rPr lang="en-US" sz="2800" b="1" dirty="0" smtClean="0">
                <a:solidFill>
                  <a:srgbClr val="0070C0"/>
                </a:solidFill>
              </a:rPr>
              <a:t>    	Visigoths</a:t>
            </a:r>
            <a:r>
              <a:rPr lang="en-US" sz="2800" b="1" dirty="0">
                <a:solidFill>
                  <a:srgbClr val="0070C0"/>
                </a:solidFill>
              </a:rPr>
              <a:t>, Huns, Slavs) </a:t>
            </a:r>
            <a:r>
              <a:rPr lang="en-US" sz="2800" dirty="0">
                <a:solidFill>
                  <a:srgbClr val="0070C0"/>
                </a:solidFill>
              </a:rPr>
              <a:t>invade </a:t>
            </a:r>
            <a:r>
              <a:rPr lang="en-US" sz="2800" dirty="0" smtClean="0">
                <a:solidFill>
                  <a:srgbClr val="0070C0"/>
                </a:solidFill>
              </a:rPr>
              <a:t>Dacia</a:t>
            </a:r>
          </a:p>
          <a:p>
            <a:pPr marL="0" indent="0" algn="ctr">
              <a:buNone/>
            </a:pPr>
            <a:r>
              <a:rPr lang="en-US" sz="2400" dirty="0" smtClean="0">
                <a:solidFill>
                  <a:srgbClr val="FF0000"/>
                </a:solidFill>
              </a:rPr>
              <a:t>4th to </a:t>
            </a:r>
            <a:r>
              <a:rPr lang="en-US" sz="2400" dirty="0">
                <a:solidFill>
                  <a:srgbClr val="FF0000"/>
                </a:solidFill>
              </a:rPr>
              <a:t>9th </a:t>
            </a:r>
            <a:r>
              <a:rPr lang="en-US" sz="2400" dirty="0" smtClean="0">
                <a:solidFill>
                  <a:srgbClr val="FF0000"/>
                </a:solidFill>
              </a:rPr>
              <a:t>Centuries</a:t>
            </a:r>
          </a:p>
          <a:p>
            <a:pPr marL="0" indent="0" algn="ctr">
              <a:buNone/>
            </a:pPr>
            <a:endParaRPr lang="en-US" sz="900" dirty="0" smtClean="0">
              <a:solidFill>
                <a:srgbClr val="FF0000"/>
              </a:solidFill>
            </a:endParaRPr>
          </a:p>
          <a:p>
            <a:pPr marL="0" indent="0">
              <a:buNone/>
            </a:pPr>
            <a:r>
              <a:rPr lang="en-US" sz="2800" b="1" dirty="0" smtClean="0">
                <a:solidFill>
                  <a:srgbClr val="0070C0"/>
                </a:solidFill>
              </a:rPr>
              <a:t> 	The Goths </a:t>
            </a:r>
            <a:r>
              <a:rPr lang="en-US" sz="2800" dirty="0" smtClean="0"/>
              <a:t>mixed with the local people until 4</a:t>
            </a:r>
            <a:r>
              <a:rPr lang="en-US" sz="2800" baseline="30000" dirty="0" smtClean="0"/>
              <a:t>th</a:t>
            </a:r>
            <a:r>
              <a:rPr lang="en-US" sz="2800" dirty="0" smtClean="0"/>
              <a:t> 	century, when a nomadic people, </a:t>
            </a:r>
            <a:r>
              <a:rPr lang="en-US" sz="2800" b="1" dirty="0" smtClean="0">
                <a:solidFill>
                  <a:srgbClr val="0070C0"/>
                </a:solidFill>
              </a:rPr>
              <a:t>the Huns</a:t>
            </a:r>
            <a:r>
              <a:rPr lang="en-US" sz="2800" dirty="0" smtClean="0"/>
              <a:t>, arrived.</a:t>
            </a:r>
          </a:p>
          <a:p>
            <a:pPr marL="0" indent="0">
              <a:buNone/>
            </a:pPr>
            <a:r>
              <a:rPr lang="en-US" sz="2800" b="1" dirty="0" smtClean="0">
                <a:solidFill>
                  <a:srgbClr val="0070C0"/>
                </a:solidFill>
              </a:rPr>
              <a:t>	The </a:t>
            </a:r>
            <a:r>
              <a:rPr lang="en-US" sz="2800" b="1" dirty="0" err="1" smtClean="0">
                <a:solidFill>
                  <a:srgbClr val="0070C0"/>
                </a:solidFill>
              </a:rPr>
              <a:t>Gepids</a:t>
            </a:r>
            <a:r>
              <a:rPr lang="en-US" sz="2800" b="1" dirty="0" smtClean="0">
                <a:solidFill>
                  <a:srgbClr val="0070C0"/>
                </a:solidFill>
              </a:rPr>
              <a:t> </a:t>
            </a:r>
            <a:r>
              <a:rPr lang="en-US" sz="2800" dirty="0" smtClean="0"/>
              <a:t>and </a:t>
            </a:r>
            <a:r>
              <a:rPr lang="en-US" sz="2800" b="1" dirty="0" smtClean="0">
                <a:solidFill>
                  <a:srgbClr val="0070C0"/>
                </a:solidFill>
              </a:rPr>
              <a:t>the </a:t>
            </a:r>
            <a:r>
              <a:rPr lang="en-US" sz="2800" b="1" dirty="0" err="1" smtClean="0">
                <a:solidFill>
                  <a:srgbClr val="0070C0"/>
                </a:solidFill>
              </a:rPr>
              <a:t>Avars</a:t>
            </a:r>
            <a:r>
              <a:rPr lang="en-US" sz="2800" b="1" dirty="0" smtClean="0">
                <a:solidFill>
                  <a:srgbClr val="0070C0"/>
                </a:solidFill>
              </a:rPr>
              <a:t>  </a:t>
            </a:r>
            <a:r>
              <a:rPr lang="en-US" sz="2800" dirty="0" smtClean="0"/>
              <a:t>and their Slavic subjects 	ruled 	Transylvania until 8</a:t>
            </a:r>
            <a:r>
              <a:rPr lang="en-US" sz="2800" baseline="30000" dirty="0" smtClean="0"/>
              <a:t>th</a:t>
            </a:r>
            <a:r>
              <a:rPr lang="en-US" sz="2800" dirty="0" smtClean="0"/>
              <a:t> century.</a:t>
            </a:r>
          </a:p>
          <a:p>
            <a:pPr marL="0" indent="0">
              <a:buNone/>
            </a:pPr>
            <a:r>
              <a:rPr lang="en-US" sz="2800" b="1" dirty="0" smtClean="0">
                <a:solidFill>
                  <a:srgbClr val="0070C0"/>
                </a:solidFill>
              </a:rPr>
              <a:t>	The </a:t>
            </a:r>
            <a:r>
              <a:rPr lang="en-US" sz="2800" b="1" dirty="0" err="1" smtClean="0">
                <a:solidFill>
                  <a:srgbClr val="0070C0"/>
                </a:solidFill>
              </a:rPr>
              <a:t>Pechenegs</a:t>
            </a:r>
            <a:r>
              <a:rPr lang="en-US" sz="2800" b="1" dirty="0" smtClean="0">
                <a:solidFill>
                  <a:srgbClr val="0070C0"/>
                </a:solidFill>
              </a:rPr>
              <a:t>, the </a:t>
            </a:r>
            <a:r>
              <a:rPr lang="en-US" sz="2800" b="1" dirty="0" err="1" smtClean="0">
                <a:solidFill>
                  <a:srgbClr val="0070C0"/>
                </a:solidFill>
              </a:rPr>
              <a:t>Cumans</a:t>
            </a:r>
            <a:r>
              <a:rPr lang="en-US" sz="2800" b="1" dirty="0" smtClean="0">
                <a:solidFill>
                  <a:srgbClr val="0070C0"/>
                </a:solidFill>
              </a:rPr>
              <a:t> </a:t>
            </a:r>
            <a:r>
              <a:rPr lang="en-US" sz="2800" dirty="0" smtClean="0"/>
              <a:t>and</a:t>
            </a:r>
            <a:r>
              <a:rPr lang="en-US" sz="2800" dirty="0" smtClean="0">
                <a:solidFill>
                  <a:srgbClr val="0070C0"/>
                </a:solidFill>
              </a:rPr>
              <a:t> </a:t>
            </a:r>
            <a:r>
              <a:rPr lang="en-US" sz="2800" b="1" dirty="0" err="1" smtClean="0">
                <a:solidFill>
                  <a:srgbClr val="0070C0"/>
                </a:solidFill>
              </a:rPr>
              <a:t>Uzes</a:t>
            </a:r>
            <a:r>
              <a:rPr lang="en-US" sz="2800" b="1" dirty="0" smtClean="0">
                <a:solidFill>
                  <a:srgbClr val="0070C0"/>
                </a:solidFill>
              </a:rPr>
              <a:t> </a:t>
            </a:r>
            <a:r>
              <a:rPr lang="en-US" sz="2800" dirty="0" smtClean="0"/>
              <a:t>were also  	mentioned by historic chronicles, until the founding 	of the Romanian principalities around 1300.</a:t>
            </a:r>
          </a:p>
          <a:p>
            <a:pPr marL="0" indent="0">
              <a:buNone/>
            </a:pPr>
            <a:r>
              <a:rPr lang="en-US" sz="2400" i="1" dirty="0" smtClean="0">
                <a:solidFill>
                  <a:srgbClr val="0070C0"/>
                </a:solidFill>
              </a:rPr>
              <a:t>Different migrating peoples lived alongside the local </a:t>
            </a:r>
            <a:r>
              <a:rPr lang="en-US" sz="2400" i="1" dirty="0" err="1" smtClean="0">
                <a:solidFill>
                  <a:srgbClr val="0070C0"/>
                </a:solidFill>
              </a:rPr>
              <a:t>populations,such</a:t>
            </a:r>
            <a:r>
              <a:rPr lang="en-US" sz="2400" i="1" dirty="0" smtClean="0">
                <a:solidFill>
                  <a:srgbClr val="0070C0"/>
                </a:solidFill>
              </a:rPr>
              <a:t> as: the Gothic </a:t>
            </a:r>
            <a:r>
              <a:rPr lang="en-US" sz="2400" i="1" dirty="0" err="1" smtClean="0">
                <a:solidFill>
                  <a:srgbClr val="0070C0"/>
                </a:solidFill>
              </a:rPr>
              <a:t>Empire,from</a:t>
            </a:r>
            <a:r>
              <a:rPr lang="en-US" sz="2400" i="1" dirty="0" smtClean="0">
                <a:solidFill>
                  <a:srgbClr val="0070C0"/>
                </a:solidFill>
              </a:rPr>
              <a:t> 271-378, the Hunnish Empire- until 435,the </a:t>
            </a:r>
            <a:r>
              <a:rPr lang="en-US" sz="2400" i="1" dirty="0" err="1" smtClean="0">
                <a:solidFill>
                  <a:srgbClr val="0070C0"/>
                </a:solidFill>
              </a:rPr>
              <a:t>Avar</a:t>
            </a:r>
            <a:r>
              <a:rPr lang="en-US" sz="2400" i="1" dirty="0" smtClean="0">
                <a:solidFill>
                  <a:srgbClr val="0070C0"/>
                </a:solidFill>
              </a:rPr>
              <a:t> Empire and Slavs during the 6</a:t>
            </a:r>
            <a:r>
              <a:rPr lang="en-US" sz="2400" i="1" baseline="30000" dirty="0" smtClean="0">
                <a:solidFill>
                  <a:srgbClr val="0070C0"/>
                </a:solidFill>
              </a:rPr>
              <a:t>th</a:t>
            </a:r>
            <a:r>
              <a:rPr lang="en-US" sz="2400" i="1" dirty="0" smtClean="0">
                <a:solidFill>
                  <a:srgbClr val="0070C0"/>
                </a:solidFill>
              </a:rPr>
              <a:t> century.</a:t>
            </a:r>
          </a:p>
        </p:txBody>
      </p:sp>
      <p:pic>
        <p:nvPicPr>
          <p:cNvPr id="4" name="Picture 3" descr="C:\Users\Enia\AppData\Local\Microsoft\Windows\INetCache\IE\20D47KUD\Fairybow[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638308">
            <a:off x="708822" y="2594625"/>
            <a:ext cx="470888" cy="449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960" y="3251993"/>
            <a:ext cx="658813"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959" y="4191000"/>
            <a:ext cx="658813"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165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5791200" cy="944562"/>
          </a:xfrm>
        </p:spPr>
        <p:txBody>
          <a:bodyPr>
            <a:normAutofit/>
          </a:bodyPr>
          <a:lstStyle/>
          <a:p>
            <a:pPr marL="0" indent="0">
              <a:buNone/>
            </a:pPr>
            <a:r>
              <a:rPr lang="en-US" sz="4000">
                <a:solidFill>
                  <a:srgbClr val="002060"/>
                </a:solidFill>
              </a:rPr>
              <a:t>Waves of Immigration</a:t>
            </a:r>
          </a:p>
        </p:txBody>
      </p:sp>
      <p:sp>
        <p:nvSpPr>
          <p:cNvPr id="3" name="Content Placeholder 2"/>
          <p:cNvSpPr>
            <a:spLocks noGrp="1"/>
          </p:cNvSpPr>
          <p:nvPr>
            <p:ph sz="quarter" idx="13"/>
          </p:nvPr>
        </p:nvSpPr>
        <p:spPr>
          <a:xfrm>
            <a:off x="313820" y="1295400"/>
            <a:ext cx="8640762" cy="4876800"/>
          </a:xfrm>
        </p:spPr>
        <p:txBody>
          <a:bodyPr>
            <a:normAutofit/>
          </a:bodyPr>
          <a:lstStyle/>
          <a:p>
            <a:pPr marL="0" indent="0">
              <a:buNone/>
            </a:pPr>
            <a:r>
              <a:rPr lang="en-US" sz="2800" b="1" smtClean="0">
                <a:solidFill>
                  <a:srgbClr val="0070C0"/>
                </a:solidFill>
              </a:rPr>
              <a:t>Colonization of the Romanian territory</a:t>
            </a:r>
          </a:p>
          <a:p>
            <a:pPr marL="0" indent="0" algn="ctr">
              <a:buNone/>
            </a:pPr>
            <a:endParaRPr lang="en-US" sz="900" b="1" smtClean="0">
              <a:solidFill>
                <a:srgbClr val="0070C0"/>
              </a:solidFill>
            </a:endParaRPr>
          </a:p>
          <a:p>
            <a:pPr marL="0" indent="0">
              <a:buNone/>
            </a:pPr>
            <a:r>
              <a:rPr lang="en-US" smtClean="0"/>
              <a:t> </a:t>
            </a:r>
            <a:r>
              <a:rPr lang="en-US" sz="2000">
                <a:solidFill>
                  <a:srgbClr val="FF0000"/>
                </a:solidFill>
              </a:rPr>
              <a:t>896 — late </a:t>
            </a:r>
            <a:r>
              <a:rPr lang="en-US" sz="2000" smtClean="0">
                <a:solidFill>
                  <a:srgbClr val="FF0000"/>
                </a:solidFill>
              </a:rPr>
              <a:t>1100 s</a:t>
            </a:r>
          </a:p>
          <a:p>
            <a:pPr marL="0" indent="0">
              <a:buNone/>
            </a:pPr>
            <a:r>
              <a:rPr lang="en-US" b="1">
                <a:solidFill>
                  <a:srgbClr val="0070C0"/>
                </a:solidFill>
              </a:rPr>
              <a:t>Magyars (Hungarians) </a:t>
            </a:r>
            <a:r>
              <a:rPr lang="en-US"/>
              <a:t>invade regions in western and central present-day </a:t>
            </a:r>
            <a:r>
              <a:rPr lang="en-US" smtClean="0"/>
              <a:t>Romania (Crisana</a:t>
            </a:r>
            <a:r>
              <a:rPr lang="en-US"/>
              <a:t>, Banat and Transylvania</a:t>
            </a:r>
            <a:r>
              <a:rPr lang="en-US" smtClean="0"/>
              <a:t>)</a:t>
            </a:r>
          </a:p>
          <a:p>
            <a:pPr marL="0" indent="0">
              <a:buNone/>
            </a:pPr>
            <a:r>
              <a:rPr lang="en-US" sz="2000" smtClean="0">
                <a:solidFill>
                  <a:srgbClr val="FF0000"/>
                </a:solidFill>
              </a:rPr>
              <a:t>12</a:t>
            </a:r>
            <a:r>
              <a:rPr lang="en-US" sz="2000" baseline="30000" smtClean="0">
                <a:solidFill>
                  <a:srgbClr val="FF0000"/>
                </a:solidFill>
              </a:rPr>
              <a:t>th</a:t>
            </a:r>
            <a:r>
              <a:rPr lang="en-US" sz="2000" smtClean="0">
                <a:solidFill>
                  <a:srgbClr val="FF0000"/>
                </a:solidFill>
              </a:rPr>
              <a:t> century-  </a:t>
            </a:r>
            <a:r>
              <a:rPr lang="en-US" b="1">
                <a:solidFill>
                  <a:srgbClr val="0070C0"/>
                </a:solidFill>
              </a:rPr>
              <a:t>Saxon</a:t>
            </a:r>
            <a:r>
              <a:rPr lang="en-US"/>
              <a:t> (German) </a:t>
            </a:r>
            <a:r>
              <a:rPr lang="en-US" b="1">
                <a:solidFill>
                  <a:srgbClr val="0070C0"/>
                </a:solidFill>
              </a:rPr>
              <a:t>settlers</a:t>
            </a:r>
            <a:r>
              <a:rPr lang="en-US"/>
              <a:t>, brought </a:t>
            </a:r>
            <a:r>
              <a:rPr lang="en-US" smtClean="0"/>
              <a:t>by the king </a:t>
            </a:r>
            <a:r>
              <a:rPr lang="en-US"/>
              <a:t>of </a:t>
            </a:r>
            <a:r>
              <a:rPr lang="en-US" smtClean="0"/>
              <a:t>Hungary, to consolidate his power, begin </a:t>
            </a:r>
            <a:r>
              <a:rPr lang="en-US"/>
              <a:t>to establish several towns in </a:t>
            </a:r>
            <a:r>
              <a:rPr lang="en-US" smtClean="0"/>
              <a:t>Transylvania.</a:t>
            </a:r>
          </a:p>
          <a:p>
            <a:r>
              <a:rPr lang="en-US" b="1" smtClean="0">
                <a:solidFill>
                  <a:srgbClr val="0070C0"/>
                </a:solidFill>
              </a:rPr>
              <a:t>Szeklers people- </a:t>
            </a:r>
            <a:r>
              <a:rPr lang="en-US" smtClean="0"/>
              <a:t>descendants from Attila’s Huns- were also brought to eastern and southeastern Transylvania as border guards. </a:t>
            </a:r>
          </a:p>
          <a:p>
            <a:pPr marL="0" indent="0">
              <a:buNone/>
            </a:pPr>
            <a:r>
              <a:rPr lang="en-US" smtClean="0"/>
              <a:t>Between </a:t>
            </a:r>
            <a:r>
              <a:rPr lang="en-US" sz="2000" smtClean="0">
                <a:solidFill>
                  <a:srgbClr val="FF0000"/>
                </a:solidFill>
              </a:rPr>
              <a:t>1000- 1100 </a:t>
            </a:r>
            <a:r>
              <a:rPr lang="en-US" smtClean="0"/>
              <a:t>-</a:t>
            </a:r>
            <a:r>
              <a:rPr lang="en-US" b="1" smtClean="0">
                <a:solidFill>
                  <a:srgbClr val="0070C0"/>
                </a:solidFill>
              </a:rPr>
              <a:t>Gypsies</a:t>
            </a:r>
            <a:r>
              <a:rPr lang="en-US" smtClean="0"/>
              <a:t> entered Romanian territory.</a:t>
            </a:r>
          </a:p>
          <a:p>
            <a:pPr marL="0" indent="0">
              <a:buNone/>
            </a:pP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09600"/>
            <a:ext cx="2020382" cy="218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036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457200"/>
            <a:ext cx="4114800" cy="639762"/>
          </a:xfrm>
        </p:spPr>
        <p:txBody>
          <a:bodyPr/>
          <a:lstStyle/>
          <a:p>
            <a:r>
              <a:rPr lang="en-US" smtClean="0"/>
              <a:t>Saxon settlement in Transylvania (Romania) </a:t>
            </a:r>
            <a:endParaRPr lang="en-US"/>
          </a:p>
        </p:txBody>
      </p:sp>
      <p:sp>
        <p:nvSpPr>
          <p:cNvPr id="3" name="Content Placeholder 2"/>
          <p:cNvSpPr>
            <a:spLocks noGrp="1"/>
          </p:cNvSpPr>
          <p:nvPr>
            <p:ph sz="half" idx="2"/>
          </p:nvPr>
        </p:nvSpPr>
        <p:spPr/>
        <p:txBody>
          <a:bodyPr/>
          <a:lstStyle/>
          <a:p>
            <a:endParaRPr lang="en-US"/>
          </a:p>
        </p:txBody>
      </p:sp>
      <p:sp>
        <p:nvSpPr>
          <p:cNvPr id="4" name="Text Placeholder 3"/>
          <p:cNvSpPr>
            <a:spLocks noGrp="1"/>
          </p:cNvSpPr>
          <p:nvPr>
            <p:ph type="body" sz="quarter" idx="3"/>
          </p:nvPr>
        </p:nvSpPr>
        <p:spPr>
          <a:xfrm>
            <a:off x="4724400" y="381000"/>
            <a:ext cx="4305300" cy="1524000"/>
          </a:xfrm>
        </p:spPr>
        <p:txBody>
          <a:bodyPr/>
          <a:lstStyle/>
          <a:p>
            <a:r>
              <a:rPr lang="en-US" sz="2000"/>
              <a:t>A</a:t>
            </a:r>
            <a:r>
              <a:rPr lang="en-US" sz="2000" smtClean="0"/>
              <a:t> church built </a:t>
            </a:r>
            <a:r>
              <a:rPr lang="en-US" sz="2000"/>
              <a:t>in the </a:t>
            </a:r>
            <a:r>
              <a:rPr lang="en-US" sz="2000" b="0">
                <a:solidFill>
                  <a:srgbClr val="FF0000"/>
                </a:solidFill>
              </a:rPr>
              <a:t>12th century </a:t>
            </a:r>
            <a:r>
              <a:rPr lang="en-US" sz="2000"/>
              <a:t>by Szekely (Szeklers, Hungarian ethnics) </a:t>
            </a:r>
            <a:r>
              <a:rPr lang="en-US" sz="2000" smtClean="0"/>
              <a:t>colonists- Transylvania</a:t>
            </a:r>
            <a:endParaRPr lang="en-US" sz="2000"/>
          </a:p>
        </p:txBody>
      </p:sp>
      <p:sp>
        <p:nvSpPr>
          <p:cNvPr id="6" name="Title 5"/>
          <p:cNvSpPr>
            <a:spLocks noGrp="1"/>
          </p:cNvSpPr>
          <p:nvPr>
            <p:ph type="title"/>
          </p:nvPr>
        </p:nvSpPr>
        <p:spPr>
          <a:xfrm>
            <a:off x="152400" y="5410200"/>
            <a:ext cx="8839200" cy="1143000"/>
          </a:xfrm>
        </p:spPr>
        <p:txBody>
          <a:bodyPr/>
          <a:lstStyle/>
          <a:p>
            <a:pPr marL="0" indent="0" algn="ctr">
              <a:buNone/>
            </a:pPr>
            <a:r>
              <a:rPr lang="en-US" sz="2400" smtClean="0"/>
              <a:t>German and Hungarian ethnics brought an important contribution to settlement architecture and landscape in </a:t>
            </a:r>
            <a:br>
              <a:rPr lang="en-US" sz="2400" smtClean="0"/>
            </a:br>
            <a:r>
              <a:rPr lang="en-US" sz="2400" smtClean="0"/>
              <a:t>Transylvania (the central part of Romania)  </a:t>
            </a:r>
            <a:endParaRPr lang="en-US" sz="240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3771900" cy="371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361" y="215138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816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389550"/>
            <a:ext cx="4267200" cy="239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600200" cy="705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00200" y="152400"/>
            <a:ext cx="5638800" cy="868362"/>
          </a:xfrm>
        </p:spPr>
        <p:txBody>
          <a:bodyPr>
            <a:normAutofit/>
          </a:bodyPr>
          <a:lstStyle/>
          <a:p>
            <a:pPr marL="0" indent="0">
              <a:buNone/>
            </a:pPr>
            <a:r>
              <a:rPr lang="en-US" sz="4000">
                <a:solidFill>
                  <a:srgbClr val="002060"/>
                </a:solidFill>
              </a:rPr>
              <a:t>Waves of Immigration</a:t>
            </a:r>
          </a:p>
        </p:txBody>
      </p:sp>
      <p:sp>
        <p:nvSpPr>
          <p:cNvPr id="3" name="Content Placeholder 2"/>
          <p:cNvSpPr>
            <a:spLocks noGrp="1"/>
          </p:cNvSpPr>
          <p:nvPr>
            <p:ph sz="quarter" idx="13"/>
          </p:nvPr>
        </p:nvSpPr>
        <p:spPr>
          <a:xfrm>
            <a:off x="152400" y="857751"/>
            <a:ext cx="8991600" cy="6000249"/>
          </a:xfrm>
        </p:spPr>
        <p:txBody>
          <a:bodyPr numCol="2">
            <a:normAutofit/>
          </a:bodyPr>
          <a:lstStyle/>
          <a:p>
            <a:pPr marL="0" indent="0" algn="ctr">
              <a:buNone/>
            </a:pPr>
            <a:r>
              <a:rPr lang="en-US" sz="2800" b="1" smtClean="0">
                <a:solidFill>
                  <a:srgbClr val="0070C0"/>
                </a:solidFill>
              </a:rPr>
              <a:t>Ottoman Empire expansion </a:t>
            </a:r>
          </a:p>
          <a:p>
            <a:pPr marL="0" indent="0" algn="ctr">
              <a:buNone/>
            </a:pPr>
            <a:r>
              <a:rPr lang="en-US" sz="2800" b="1">
                <a:solidFill>
                  <a:srgbClr val="0070C0"/>
                </a:solidFill>
              </a:rPr>
              <a:t>a</a:t>
            </a:r>
            <a:r>
              <a:rPr lang="en-US" sz="2800" b="1" smtClean="0">
                <a:solidFill>
                  <a:srgbClr val="0070C0"/>
                </a:solidFill>
              </a:rPr>
              <a:t>nd Romanian Muslims</a:t>
            </a:r>
          </a:p>
          <a:p>
            <a:pPr marL="0" indent="0">
              <a:buNone/>
            </a:pPr>
            <a:r>
              <a:rPr lang="en-US"/>
              <a:t> </a:t>
            </a:r>
            <a:r>
              <a:rPr lang="en-US" sz="2300" smtClean="0"/>
              <a:t>The three Romanian provinces  of Wallachia, Moldova and Transylvania  have been under the suzerainty of the Turkish Ottoman Empire for couple of centuries, but they were able to retain their autonomy by paying tribute to the Turks. </a:t>
            </a:r>
          </a:p>
          <a:p>
            <a:pPr marL="0" indent="0">
              <a:buNone/>
            </a:pPr>
            <a:r>
              <a:rPr lang="en-US" sz="2400" b="1" smtClean="0"/>
              <a:t>Northern Dobruja</a:t>
            </a:r>
            <a:r>
              <a:rPr lang="en-US" sz="2400" smtClean="0"/>
              <a:t>, a region on the Black Sea coast which was part of the Ottoman Empire for almost five centuries </a:t>
            </a:r>
            <a:r>
              <a:rPr lang="en-US" sz="2000">
                <a:solidFill>
                  <a:srgbClr val="FF0000"/>
                </a:solidFill>
              </a:rPr>
              <a:t>(1420-1878) </a:t>
            </a:r>
            <a:r>
              <a:rPr lang="en-US" sz="2400" smtClean="0"/>
              <a:t>allowed Turkish traders to settle here, followed by the</a:t>
            </a:r>
          </a:p>
          <a:p>
            <a:pPr marL="0" indent="0">
              <a:buNone/>
            </a:pPr>
            <a:r>
              <a:rPr lang="en-US" smtClean="0"/>
              <a:t>          </a:t>
            </a:r>
            <a:r>
              <a:rPr lang="en-US" b="1" smtClean="0">
                <a:solidFill>
                  <a:srgbClr val="0070C0"/>
                </a:solidFill>
              </a:rPr>
              <a:t>Exod to Dobruja</a:t>
            </a:r>
            <a:r>
              <a:rPr lang="en-US" smtClean="0">
                <a:solidFill>
                  <a:srgbClr val="0070C0"/>
                </a:solidFill>
              </a:rPr>
              <a:t>:</a:t>
            </a:r>
            <a:r>
              <a:rPr lang="en-US" smtClean="0"/>
              <a:t> </a:t>
            </a:r>
          </a:p>
          <a:p>
            <a:pPr marL="342900" indent="-342900" algn="ctr"/>
            <a:r>
              <a:rPr lang="en-US" smtClean="0">
                <a:solidFill>
                  <a:srgbClr val="0070C0"/>
                </a:solidFill>
              </a:rPr>
              <a:t>Crimean Tatars </a:t>
            </a:r>
            <a:r>
              <a:rPr lang="en-US" smtClean="0">
                <a:solidFill>
                  <a:schemeClr val="tx1"/>
                </a:solidFill>
              </a:rPr>
              <a:t>took </a:t>
            </a:r>
            <a:r>
              <a:rPr lang="en-US">
                <a:solidFill>
                  <a:schemeClr val="tx1"/>
                </a:solidFill>
              </a:rPr>
              <a:t>refuge in Dobruja</a:t>
            </a:r>
            <a:r>
              <a:rPr lang="en-US">
                <a:solidFill>
                  <a:srgbClr val="FF0000"/>
                </a:solidFill>
              </a:rPr>
              <a:t> </a:t>
            </a:r>
            <a:r>
              <a:rPr lang="en-US" smtClean="0">
                <a:solidFill>
                  <a:srgbClr val="FF0000"/>
                </a:solidFill>
              </a:rPr>
              <a:t>1783 </a:t>
            </a:r>
          </a:p>
          <a:p>
            <a:pPr marL="342900" indent="-342900" algn="ctr"/>
            <a:r>
              <a:rPr lang="en-US" smtClean="0">
                <a:solidFill>
                  <a:srgbClr val="0070C0"/>
                </a:solidFill>
              </a:rPr>
              <a:t>Circassians </a:t>
            </a:r>
            <a:r>
              <a:rPr lang="en-US" smtClean="0"/>
              <a:t>(200,000), </a:t>
            </a:r>
            <a:r>
              <a:rPr lang="en-US"/>
              <a:t>refugees from the Caucasian </a:t>
            </a:r>
            <a:r>
              <a:rPr lang="en-US" smtClean="0"/>
              <a:t>War, resettled </a:t>
            </a:r>
            <a:r>
              <a:rPr lang="en-US"/>
              <a:t>in the Dobruja and northern Bulgaria by the </a:t>
            </a:r>
            <a:r>
              <a:rPr lang="en-US" b="1" smtClean="0"/>
              <a:t>Ottomans</a:t>
            </a:r>
          </a:p>
          <a:p>
            <a:pPr marL="0" indent="0">
              <a:buNone/>
            </a:pPr>
            <a:endParaRPr lang="en-US" sz="2400" smtClean="0">
              <a:solidFill>
                <a:srgbClr val="FF0000"/>
              </a:solidFill>
            </a:endParaRPr>
          </a:p>
          <a:p>
            <a:pPr marL="0" indent="0">
              <a:buNone/>
            </a:pPr>
            <a:endParaRPr lang="en-US"/>
          </a:p>
        </p:txBody>
      </p:sp>
    </p:spTree>
    <p:extLst>
      <p:ext uri="{BB962C8B-B14F-4D97-AF65-F5344CB8AC3E}">
        <p14:creationId xmlns:p14="http://schemas.microsoft.com/office/powerpoint/2010/main" val="1712015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052" y="570601"/>
            <a:ext cx="1502138" cy="150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38300" y="111920"/>
            <a:ext cx="7239000" cy="1143000"/>
          </a:xfrm>
        </p:spPr>
        <p:txBody>
          <a:bodyPr/>
          <a:lstStyle/>
          <a:p>
            <a:pPr marL="0" indent="0" algn="ctr">
              <a:buNone/>
            </a:pPr>
            <a:r>
              <a:rPr lang="en-US" sz="3600" smtClean="0">
                <a:solidFill>
                  <a:srgbClr val="002060"/>
                </a:solidFill>
              </a:rPr>
              <a:t>Actual migrations in Romania</a:t>
            </a:r>
            <a:br>
              <a:rPr lang="en-US" sz="3600" smtClean="0">
                <a:solidFill>
                  <a:srgbClr val="002060"/>
                </a:solidFill>
              </a:rPr>
            </a:br>
            <a:r>
              <a:rPr lang="en-US" sz="2400" i="1" smtClean="0"/>
              <a:t>(migrant flow in the last </a:t>
            </a:r>
            <a:r>
              <a:rPr lang="en-US" sz="2400" i="1" smtClean="0">
                <a:solidFill>
                  <a:srgbClr val="FF0000"/>
                </a:solidFill>
              </a:rPr>
              <a:t>25 years </a:t>
            </a:r>
            <a:r>
              <a:rPr lang="en-US" sz="2400" i="1" smtClean="0"/>
              <a:t>)</a:t>
            </a:r>
            <a:r>
              <a:rPr lang="en-US" sz="2800" smtClean="0"/>
              <a:t/>
            </a:r>
            <a:br>
              <a:rPr lang="en-US" sz="2800" smtClean="0"/>
            </a:br>
            <a:r>
              <a:rPr lang="en-US" sz="2800" smtClean="0"/>
              <a:t> </a:t>
            </a:r>
            <a:endParaRPr lang="en-US" sz="280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57200" y="1905000"/>
            <a:ext cx="4718408" cy="3406850"/>
          </a:xfrm>
        </p:spPr>
      </p:pic>
      <p:sp>
        <p:nvSpPr>
          <p:cNvPr id="4" name="Content Placeholder 3"/>
          <p:cNvSpPr>
            <a:spLocks noGrp="1"/>
          </p:cNvSpPr>
          <p:nvPr>
            <p:ph sz="quarter" idx="14"/>
          </p:nvPr>
        </p:nvSpPr>
        <p:spPr>
          <a:xfrm>
            <a:off x="5486400" y="1295400"/>
            <a:ext cx="3200400" cy="4983163"/>
          </a:xfrm>
        </p:spPr>
        <p:txBody>
          <a:bodyPr>
            <a:normAutofit lnSpcReduction="10000"/>
          </a:bodyPr>
          <a:lstStyle/>
          <a:p>
            <a:pPr marL="45720" indent="0">
              <a:buNone/>
            </a:pPr>
            <a:r>
              <a:rPr lang="en-US" b="1"/>
              <a:t>Economic migrants</a:t>
            </a:r>
          </a:p>
          <a:p>
            <a:pPr marL="45720" indent="0">
              <a:buNone/>
            </a:pPr>
            <a:r>
              <a:rPr lang="en-US" b="1" smtClean="0"/>
              <a:t>The </a:t>
            </a:r>
            <a:r>
              <a:rPr lang="en-US" b="1"/>
              <a:t>most important reason </a:t>
            </a:r>
            <a:r>
              <a:rPr lang="en-US" b="1" smtClean="0"/>
              <a:t>why more than 1,5 milion Romanians choose </a:t>
            </a:r>
            <a:r>
              <a:rPr lang="en-US" b="1"/>
              <a:t>to migrate to another </a:t>
            </a:r>
            <a:r>
              <a:rPr lang="en-US" b="1" smtClean="0"/>
              <a:t>country is the economic one.</a:t>
            </a:r>
            <a:endParaRPr lang="en-US" b="1"/>
          </a:p>
          <a:p>
            <a:pPr marL="45720" indent="0">
              <a:buNone/>
            </a:pPr>
            <a:endParaRPr lang="en-US" b="1" smtClean="0"/>
          </a:p>
          <a:p>
            <a:pPr marL="0" indent="0">
              <a:buNone/>
            </a:pPr>
            <a:r>
              <a:rPr lang="en-US" smtClean="0"/>
              <a:t>Globalisation </a:t>
            </a:r>
            <a:r>
              <a:rPr lang="en-US"/>
              <a:t>has increased the demand for workers from other countries in order to sustain national </a:t>
            </a:r>
            <a:r>
              <a:rPr lang="en-US" smtClean="0"/>
              <a:t>economies. </a:t>
            </a:r>
            <a:endParaRPr lang="en-US"/>
          </a:p>
          <a:p>
            <a:endParaRPr lang="en-US"/>
          </a:p>
        </p:txBody>
      </p:sp>
      <p:sp>
        <p:nvSpPr>
          <p:cNvPr id="3" name="TextBox 2"/>
          <p:cNvSpPr txBox="1"/>
          <p:nvPr/>
        </p:nvSpPr>
        <p:spPr>
          <a:xfrm>
            <a:off x="533400" y="5475951"/>
            <a:ext cx="4724400" cy="646331"/>
          </a:xfrm>
          <a:prstGeom prst="rect">
            <a:avLst/>
          </a:prstGeom>
          <a:noFill/>
        </p:spPr>
        <p:txBody>
          <a:bodyPr wrap="square" rtlCol="0">
            <a:spAutoFit/>
          </a:bodyPr>
          <a:lstStyle/>
          <a:p>
            <a:r>
              <a:rPr lang="en-US" smtClean="0"/>
              <a:t>The economic migrants have been oriented towards Spain, Italy, Germany, France, U.K.</a:t>
            </a:r>
            <a:endParaRPr lang="en-US"/>
          </a:p>
        </p:txBody>
      </p:sp>
      <p:sp>
        <p:nvSpPr>
          <p:cNvPr id="6" name="TextBox 5"/>
          <p:cNvSpPr txBox="1"/>
          <p:nvPr/>
        </p:nvSpPr>
        <p:spPr>
          <a:xfrm>
            <a:off x="2618509" y="1321670"/>
            <a:ext cx="2667000" cy="584775"/>
          </a:xfrm>
          <a:prstGeom prst="rect">
            <a:avLst/>
          </a:prstGeom>
          <a:noFill/>
        </p:spPr>
        <p:txBody>
          <a:bodyPr wrap="square" rtlCol="0">
            <a:spAutoFit/>
          </a:bodyPr>
          <a:lstStyle/>
          <a:p>
            <a:r>
              <a:rPr lang="en-US" sz="3200" b="1" smtClean="0">
                <a:solidFill>
                  <a:srgbClr val="002060"/>
                </a:solidFill>
              </a:rPr>
              <a:t>Emigration</a:t>
            </a:r>
            <a:endParaRPr lang="en-US" sz="3200" b="1">
              <a:solidFill>
                <a:srgbClr val="002060"/>
              </a:solidFill>
            </a:endParaRPr>
          </a:p>
        </p:txBody>
      </p:sp>
    </p:spTree>
    <p:extLst>
      <p:ext uri="{BB962C8B-B14F-4D97-AF65-F5344CB8AC3E}">
        <p14:creationId xmlns:p14="http://schemas.microsoft.com/office/powerpoint/2010/main" val="1967678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2124</TotalTime>
  <Words>718</Words>
  <Application>Microsoft Office PowerPoint</Application>
  <PresentationFormat>Expunere pe ecran (4:3)</PresentationFormat>
  <Paragraphs>87</Paragraphs>
  <Slides>11</Slides>
  <Notes>0</Notes>
  <HiddenSlides>0</HiddenSlides>
  <MMClips>0</MMClips>
  <ScaleCrop>false</ScaleCrop>
  <HeadingPairs>
    <vt:vector size="4" baseType="variant">
      <vt:variant>
        <vt:lpstr>Temă</vt:lpstr>
      </vt:variant>
      <vt:variant>
        <vt:i4>1</vt:i4>
      </vt:variant>
      <vt:variant>
        <vt:lpstr>Titluri diapozitive</vt:lpstr>
      </vt:variant>
      <vt:variant>
        <vt:i4>11</vt:i4>
      </vt:variant>
    </vt:vector>
  </HeadingPairs>
  <TitlesOfParts>
    <vt:vector size="12" baseType="lpstr">
      <vt:lpstr>Slipstream</vt:lpstr>
      <vt:lpstr>PROGRAMME ERASMUS + PROJECT- ,,ON THE MOVE IN EUROPE –  TOWARDS A DEMOCRATIC MULTICULTURAL EUROPE”  NR. 2016-1-DE03-KA219-022832_2                           .</vt:lpstr>
      <vt:lpstr>The history that has shaped Romania  </vt:lpstr>
      <vt:lpstr>Waves of Immigration</vt:lpstr>
      <vt:lpstr>Waves of Immigration</vt:lpstr>
      <vt:lpstr>Waves of Immigration</vt:lpstr>
      <vt:lpstr>Waves of Immigration</vt:lpstr>
      <vt:lpstr>German and Hungarian ethnics brought an important contribution to settlement architecture and landscape in  Transylvania (the central part of Romania)  </vt:lpstr>
      <vt:lpstr>Waves of Immigration</vt:lpstr>
      <vt:lpstr>Actual migrations in Romania (migrant flow in the last 25 years )  </vt:lpstr>
      <vt:lpstr>Actual migrations in Romania </vt:lpstr>
      <vt:lpstr>Romanian Team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Enia</dc:creator>
  <cp:lastModifiedBy>Laurentiu</cp:lastModifiedBy>
  <cp:revision>66</cp:revision>
  <dcterms:created xsi:type="dcterms:W3CDTF">2006-08-16T00:00:00Z</dcterms:created>
  <dcterms:modified xsi:type="dcterms:W3CDTF">2017-03-16T22:12:22Z</dcterms:modified>
</cp:coreProperties>
</file>